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923" r:id="rId1"/>
  </p:sldMasterIdLst>
  <p:notesMasterIdLst>
    <p:notesMasterId r:id="rId3"/>
  </p:notesMasterIdLst>
  <p:handoutMasterIdLst>
    <p:handoutMasterId r:id="rId4"/>
  </p:handoutMasterIdLst>
  <p:sldIdLst>
    <p:sldId id="261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590F"/>
    <a:srgbClr val="A7400F"/>
    <a:srgbClr val="9FAED9"/>
    <a:srgbClr val="D0D4E0"/>
    <a:srgbClr val="FFCF96"/>
    <a:srgbClr val="F8DFB7"/>
    <a:srgbClr val="B1BBDC"/>
    <a:srgbClr val="B1C1DE"/>
    <a:srgbClr val="FFFFCC"/>
    <a:srgbClr val="E8B1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61" autoAdjust="0"/>
    <p:restoredTop sz="94660"/>
  </p:normalViewPr>
  <p:slideViewPr>
    <p:cSldViewPr snapToGrid="0" snapToObjects="1">
      <p:cViewPr varScale="1">
        <p:scale>
          <a:sx n="74" d="100"/>
          <a:sy n="74" d="100"/>
        </p:scale>
        <p:origin x="552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AF73E5-9E31-7F46-A866-480CD38F6AF7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3B1C6C-C1FA-C74E-A5AA-E4119A892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6671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eg>
</file>

<file path=ppt/media/image12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B03371-F305-1947-8199-97E5A645C75C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346DE0-810C-FB4A-AEB4-62CDEA33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40640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-8525" y="5904321"/>
            <a:ext cx="9144000" cy="984633"/>
          </a:xfrm>
          <a:prstGeom prst="rect">
            <a:avLst/>
          </a:prstGeom>
          <a:solidFill>
            <a:srgbClr val="06173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778" y="1581943"/>
            <a:ext cx="8720666" cy="1470025"/>
          </a:xfrm>
        </p:spPr>
        <p:txBody>
          <a:bodyPr/>
          <a:lstStyle>
            <a:lvl1pPr algn="ctr">
              <a:defRPr>
                <a:solidFill>
                  <a:srgbClr val="11136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224829"/>
            <a:ext cx="7772400" cy="1008503"/>
          </a:xfrm>
        </p:spPr>
        <p:txBody>
          <a:bodyPr/>
          <a:lstStyle>
            <a:lvl1pPr marL="0" indent="0" algn="ctr">
              <a:buNone/>
              <a:defRPr i="1">
                <a:solidFill>
                  <a:srgbClr val="11136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Authors</a:t>
            </a:r>
            <a:endParaRPr lang="en-US" dirty="0"/>
          </a:p>
        </p:txBody>
      </p:sp>
      <p:pic>
        <p:nvPicPr>
          <p:cNvPr id="7" name="Picture 6" descr="swarmGlobeFade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475" y="528111"/>
            <a:ext cx="5080000" cy="88900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371600" y="240468"/>
            <a:ext cx="33849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i="1" dirty="0" smtClean="0">
                <a:solidFill>
                  <a:schemeClr val="bg1"/>
                </a:solidFill>
                <a:latin typeface="Myriad Pro"/>
                <a:cs typeface="Myriad Pro"/>
              </a:rPr>
              <a:t>TerraSwarm</a:t>
            </a:r>
            <a:endParaRPr lang="en-US" sz="4800" b="1" i="1" dirty="0">
              <a:solidFill>
                <a:schemeClr val="bg1"/>
              </a:solidFill>
              <a:latin typeface="Myriad Pro"/>
              <a:cs typeface="Myriad Pro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1356540" y="211427"/>
            <a:ext cx="33849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i="1" dirty="0" smtClean="0">
                <a:solidFill>
                  <a:srgbClr val="679CD6"/>
                </a:solidFill>
                <a:latin typeface="Myriad Pro"/>
                <a:cs typeface="Myriad Pro"/>
              </a:rPr>
              <a:t>TerraSwarm</a:t>
            </a:r>
            <a:endParaRPr lang="en-US" sz="4800" b="1" i="1" dirty="0">
              <a:solidFill>
                <a:srgbClr val="679CD6"/>
              </a:solidFill>
              <a:latin typeface="Myriad Pro"/>
              <a:cs typeface="Myriad Pro"/>
            </a:endParaRPr>
          </a:p>
        </p:txBody>
      </p:sp>
      <p:pic>
        <p:nvPicPr>
          <p:cNvPr id="12" name="Picture 11" descr="STARnet-web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41" y="5982472"/>
            <a:ext cx="812800" cy="812800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909531" y="5904321"/>
            <a:ext cx="81786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679CD6"/>
                </a:solidFill>
              </a:rPr>
              <a:t>Sponsored by the TerraSwarm Research Center, one of six centers administered by the STARnet phase of the Focus Center Research Program (FCRP) a Semiconductor Research Corporation program sponsored by MARCO and DARPA.</a:t>
            </a:r>
            <a:endParaRPr lang="en-US" b="1" dirty="0">
              <a:solidFill>
                <a:srgbClr val="679CD6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094111"/>
            <a:ext cx="7772400" cy="663222"/>
          </a:xfrm>
        </p:spPr>
        <p:txBody>
          <a:bodyPr>
            <a:normAutofit/>
          </a:bodyPr>
          <a:lstStyle>
            <a:lvl1pPr marL="0" indent="0" algn="ctr">
              <a:buNone/>
              <a:defRPr sz="2000" i="1" baseline="0"/>
            </a:lvl1pPr>
          </a:lstStyle>
          <a:p>
            <a:pPr lvl="0"/>
            <a:r>
              <a:rPr lang="en-US" dirty="0" smtClean="0"/>
              <a:t>Click to edit Venue, Location, and Date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685800" y="4416425"/>
            <a:ext cx="7772400" cy="522288"/>
          </a:xfrm>
        </p:spPr>
        <p:txBody>
          <a:bodyPr>
            <a:normAutofit/>
          </a:bodyPr>
          <a:lstStyle>
            <a:lvl1pPr marL="0" indent="0" algn="ctr">
              <a:buNone/>
              <a:defRPr sz="2400" b="1" baseline="0">
                <a:latin typeface="Calibri (Body)"/>
                <a:cs typeface="Calibri (Body)"/>
              </a:defRPr>
            </a:lvl1pPr>
          </a:lstStyle>
          <a:p>
            <a:pPr lvl="0"/>
            <a:r>
              <a:rPr lang="en-US" dirty="0" smtClean="0"/>
              <a:t>Click to add Affiliation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948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-1" y="6492875"/>
            <a:ext cx="45720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i="1">
                <a:solidFill>
                  <a:srgbClr val="679CD6"/>
                </a:solidFill>
                <a:latin typeface="Myriad Pro"/>
                <a:cs typeface="Myriad Pro"/>
              </a:defRPr>
            </a:lvl1pPr>
          </a:lstStyle>
          <a:p>
            <a:pPr algn="l"/>
            <a:r>
              <a:rPr lang="en-US" dirty="0" err="1" smtClean="0"/>
              <a:t>TerraSwarm</a:t>
            </a:r>
            <a:r>
              <a:rPr lang="en-US" dirty="0" smtClean="0"/>
              <a:t> Research Center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104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679CD6"/>
                </a:solidFill>
                <a:latin typeface="Myriad Pro"/>
                <a:cs typeface="Myriad Pro"/>
              </a:defRPr>
            </a:lvl1pPr>
          </a:lstStyle>
          <a:p>
            <a:fld id="{06BB42ED-0428-F349-A1E9-DBFAF59858C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455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 err="1" smtClean="0"/>
              <a:t>TerraSwarm</a:t>
            </a:r>
            <a:r>
              <a:rPr lang="en-US" dirty="0" smtClean="0"/>
              <a:t> Research Center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EB92F-A1C4-5E4B-93B2-D52426ED3E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571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 err="1" smtClean="0"/>
              <a:t>TerraSwarm</a:t>
            </a:r>
            <a:r>
              <a:rPr lang="en-US" dirty="0" smtClean="0"/>
              <a:t> Research Center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EB92F-A1C4-5E4B-93B2-D52426ED3E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9362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 err="1" smtClean="0"/>
              <a:t>TerraSwarm</a:t>
            </a:r>
            <a:r>
              <a:rPr lang="en-US" dirty="0" smtClean="0"/>
              <a:t> Research Center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EB92F-A1C4-5E4B-93B2-D52426ED3E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212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 err="1" smtClean="0"/>
              <a:t>TerraSwarm</a:t>
            </a:r>
            <a:r>
              <a:rPr lang="en-US" dirty="0" smtClean="0"/>
              <a:t> Research Center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EB92F-A1C4-5E4B-93B2-D52426ED3E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399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 err="1" smtClean="0"/>
              <a:t>TerraSwarm</a:t>
            </a:r>
            <a:r>
              <a:rPr lang="en-US" dirty="0" smtClean="0"/>
              <a:t> Research Center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EB92F-A1C4-5E4B-93B2-D52426ED3E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502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1417638"/>
          </a:xfrm>
          <a:prstGeom prst="rect">
            <a:avLst/>
          </a:prstGeom>
          <a:solidFill>
            <a:srgbClr val="06173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25722" y="149025"/>
            <a:ext cx="7361077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-1" y="6492875"/>
            <a:ext cx="45720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i="1">
                <a:solidFill>
                  <a:srgbClr val="679CD6"/>
                </a:solidFill>
                <a:latin typeface="Myriad Pro"/>
                <a:cs typeface="Myriad Pro"/>
              </a:defRPr>
            </a:lvl1pPr>
          </a:lstStyle>
          <a:p>
            <a:pPr algn="l"/>
            <a:r>
              <a:rPr lang="en-US" dirty="0" err="1" smtClean="0"/>
              <a:t>TerraSwarm</a:t>
            </a:r>
            <a:r>
              <a:rPr lang="en-US" dirty="0" smtClean="0"/>
              <a:t> Research Center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104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679CD6"/>
                </a:solidFill>
                <a:latin typeface="Myriad Pro"/>
                <a:cs typeface="Myriad Pro"/>
              </a:defRPr>
            </a:lvl1pPr>
          </a:lstStyle>
          <a:p>
            <a:fld id="{06BB42ED-0428-F349-A1E9-DBFAF59858C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 descr="EarthSwarmSmall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17638" cy="1417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360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4" r:id="rId1"/>
    <p:sldLayoutId id="2147483925" r:id="rId2"/>
    <p:sldLayoutId id="2147483926" r:id="rId3"/>
    <p:sldLayoutId id="2147483927" r:id="rId4"/>
    <p:sldLayoutId id="2147483928" r:id="rId5"/>
    <p:sldLayoutId id="2147483929" r:id="rId6"/>
    <p:sldLayoutId id="2147483930" r:id="rId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111366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111366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111366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111366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111366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jpg"/><Relationship Id="rId9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90586" cy="5001016"/>
          </a:xfrm>
        </p:spPr>
        <p:txBody>
          <a:bodyPr>
            <a:normAutofit/>
          </a:bodyPr>
          <a:lstStyle/>
          <a:p>
            <a:r>
              <a:rPr lang="en-US" sz="2400" dirty="0" smtClean="0"/>
              <a:t>Programming the Internet of a </a:t>
            </a:r>
            <a:r>
              <a:rPr lang="en-US" sz="2400" b="1" dirty="0" smtClean="0"/>
              <a:t>Few Things</a:t>
            </a:r>
            <a:r>
              <a:rPr lang="en-US" sz="2400" dirty="0" smtClean="0"/>
              <a:t>:</a:t>
            </a:r>
            <a:endParaRPr lang="en-US" sz="2000" dirty="0"/>
          </a:p>
          <a:p>
            <a:pPr lvl="1"/>
            <a:endParaRPr lang="en-US" sz="2000" dirty="0"/>
          </a:p>
          <a:p>
            <a:endParaRPr lang="en-US" sz="2400" dirty="0" smtClean="0"/>
          </a:p>
          <a:p>
            <a:endParaRPr lang="en-US" sz="2400" dirty="0" smtClean="0"/>
          </a:p>
          <a:p>
            <a:pPr marL="0" indent="0">
              <a:buNone/>
            </a:pPr>
            <a:endParaRPr lang="en-US" sz="2800" dirty="0" smtClean="0"/>
          </a:p>
          <a:p>
            <a:r>
              <a:rPr lang="en-US" sz="2400" dirty="0" smtClean="0"/>
              <a:t>Programming the Internet of </a:t>
            </a:r>
            <a:r>
              <a:rPr lang="en-US" sz="2400" b="1" dirty="0" smtClean="0"/>
              <a:t>Everything</a:t>
            </a:r>
            <a:r>
              <a:rPr lang="en-US" sz="2400" dirty="0" smtClean="0"/>
              <a:t>? 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>Vision:  </a:t>
            </a:r>
            <a:r>
              <a:rPr lang="en-US" sz="2400" b="1" dirty="0" smtClean="0"/>
              <a:t>Write once, run everywhere</a:t>
            </a:r>
            <a:r>
              <a:rPr lang="en-US" sz="2400" dirty="0" smtClean="0"/>
              <a:t>.</a:t>
            </a:r>
          </a:p>
          <a:p>
            <a:endParaRPr lang="en-US" sz="2400" dirty="0"/>
          </a:p>
          <a:p>
            <a:endParaRPr lang="en-US" sz="2400" dirty="0" smtClean="0"/>
          </a:p>
          <a:p>
            <a:pPr marL="0" indent="0">
              <a:buNone/>
            </a:pPr>
            <a:endParaRPr lang="en-US" sz="24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 smtClean="0"/>
              <a:t>Accessors: Scalable </a:t>
            </a:r>
            <a:r>
              <a:rPr lang="en-US" sz="4000" dirty="0" err="1" smtClean="0"/>
              <a:t>IoT</a:t>
            </a:r>
            <a:r>
              <a:rPr lang="en-US" sz="4000" dirty="0" smtClean="0"/>
              <a:t> Programming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100" dirty="0" smtClean="0"/>
              <a:t>&lt;</a:t>
            </a:r>
            <a:r>
              <a:rPr lang="en-US" sz="3100" dirty="0"/>
              <a:t>n</a:t>
            </a:r>
            <a:r>
              <a:rPr lang="en-US" sz="3100" dirty="0" smtClean="0"/>
              <a:t>ame list&gt;</a:t>
            </a:r>
            <a:endParaRPr lang="en-US" sz="31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l"/>
            <a:r>
              <a:rPr lang="en-US" dirty="0" err="1" smtClean="0"/>
              <a:t>TerraSwarm</a:t>
            </a:r>
            <a:r>
              <a:rPr lang="en-US" dirty="0" smtClean="0"/>
              <a:t> Research Center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BB42ED-0428-F349-A1E9-DBFAF59858C6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9304987" y="299322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5681" y="2169906"/>
            <a:ext cx="2772776" cy="1480002"/>
          </a:xfrm>
          <a:prstGeom prst="rect">
            <a:avLst/>
          </a:prstGeom>
        </p:spPr>
      </p:pic>
      <p:sp>
        <p:nvSpPr>
          <p:cNvPr id="24" name="Content Placeholder 2"/>
          <p:cNvSpPr txBox="1">
            <a:spLocks/>
          </p:cNvSpPr>
          <p:nvPr/>
        </p:nvSpPr>
        <p:spPr>
          <a:xfrm>
            <a:off x="4819691" y="4293442"/>
            <a:ext cx="4275786" cy="190107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rgbClr val="111366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rgbClr val="11136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rgbClr val="11136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11136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rgbClr val="11136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/>
              <a:t>Extremely heterogeneous</a:t>
            </a:r>
          </a:p>
          <a:p>
            <a:pPr marL="0" indent="0">
              <a:buNone/>
            </a:pPr>
            <a:r>
              <a:rPr lang="en-US" sz="2300" dirty="0" smtClean="0"/>
              <a:t>      Motes to mainframes; Rooms to cities</a:t>
            </a:r>
          </a:p>
          <a:p>
            <a:pPr marL="0" indent="0">
              <a:buNone/>
            </a:pPr>
            <a:r>
              <a:rPr lang="en-US" sz="2400" b="1" dirty="0"/>
              <a:t>C</a:t>
            </a:r>
            <a:r>
              <a:rPr lang="en-US" sz="2400" b="1" dirty="0" smtClean="0"/>
              <a:t>ontrol systems</a:t>
            </a:r>
          </a:p>
          <a:p>
            <a:pPr marL="0" indent="0">
              <a:buNone/>
            </a:pPr>
            <a:r>
              <a:rPr lang="en-US" sz="2300" dirty="0" smtClean="0"/>
              <a:t>      Real-time; Highly distributed</a:t>
            </a:r>
          </a:p>
          <a:p>
            <a:pPr marL="0" indent="0">
              <a:buNone/>
            </a:pPr>
            <a:r>
              <a:rPr lang="en-US" sz="2400" b="1" dirty="0" smtClean="0"/>
              <a:t>With high reliability required</a:t>
            </a:r>
          </a:p>
          <a:p>
            <a:pPr marL="0" indent="0">
              <a:buNone/>
            </a:pPr>
            <a:r>
              <a:rPr lang="en-US" sz="2300" dirty="0" smtClean="0"/>
              <a:t>      </a:t>
            </a:r>
            <a:r>
              <a:rPr lang="en-US" sz="2300" dirty="0" smtClean="0"/>
              <a:t>Robust; Safe</a:t>
            </a:r>
            <a:endParaRPr lang="en-US" sz="2300" dirty="0" smtClean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8480" y="2102992"/>
            <a:ext cx="675916" cy="78777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28" y="4351991"/>
            <a:ext cx="2405590" cy="160112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9650" y="4349249"/>
            <a:ext cx="1306712" cy="1603866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505" y="2992378"/>
            <a:ext cx="1104663" cy="7352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019" y="2102992"/>
            <a:ext cx="798523" cy="1597046"/>
          </a:xfrm>
          <a:prstGeom prst="rect">
            <a:avLst/>
          </a:prstGeom>
        </p:spPr>
      </p:pic>
      <p:sp>
        <p:nvSpPr>
          <p:cNvPr id="35" name="Rounded Rectangle 34"/>
          <p:cNvSpPr/>
          <p:nvPr/>
        </p:nvSpPr>
        <p:spPr>
          <a:xfrm>
            <a:off x="1018568" y="2379345"/>
            <a:ext cx="1373746" cy="233026"/>
          </a:xfrm>
          <a:prstGeom prst="roundRect">
            <a:avLst/>
          </a:prstGeom>
          <a:gradFill>
            <a:gsLst>
              <a:gs pos="0">
                <a:srgbClr val="9FAED9"/>
              </a:gs>
              <a:gs pos="100000">
                <a:srgbClr val="D0D4E0"/>
              </a:gs>
            </a:gsLst>
            <a:lin ang="16200000" scaled="0"/>
          </a:gra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</a:t>
            </a:r>
            <a:r>
              <a:rPr lang="en-US" dirty="0" smtClean="0">
                <a:solidFill>
                  <a:schemeClr val="tx1"/>
                </a:solidFill>
              </a:rPr>
              <a:t>ark?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4" name="Rounded Rectangle 43"/>
          <p:cNvSpPr/>
          <p:nvPr/>
        </p:nvSpPr>
        <p:spPr>
          <a:xfrm>
            <a:off x="1230367" y="2662865"/>
            <a:ext cx="1373746" cy="233026"/>
          </a:xfrm>
          <a:prstGeom prst="roundRect">
            <a:avLst/>
          </a:prstGeom>
          <a:gradFill>
            <a:gsLst>
              <a:gs pos="0">
                <a:srgbClr val="FFCF96"/>
              </a:gs>
              <a:gs pos="100000">
                <a:srgbClr val="F8DFB7"/>
              </a:gs>
            </a:gsLst>
            <a:lin ang="16200000" scaled="0"/>
          </a:gra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lights 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1230367" y="2929251"/>
            <a:ext cx="1373746" cy="233026"/>
          </a:xfrm>
          <a:prstGeom prst="roundRect">
            <a:avLst/>
          </a:prstGeom>
          <a:gradFill>
            <a:gsLst>
              <a:gs pos="0">
                <a:srgbClr val="FFCF96"/>
              </a:gs>
              <a:gs pos="100000">
                <a:srgbClr val="F8DFB7"/>
              </a:gs>
            </a:gsLst>
            <a:lin ang="16200000" scaled="0"/>
          </a:gra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charge car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1230367" y="3193468"/>
            <a:ext cx="1373746" cy="233026"/>
          </a:xfrm>
          <a:prstGeom prst="roundRect">
            <a:avLst/>
          </a:prstGeom>
          <a:gradFill>
            <a:gsLst>
              <a:gs pos="0">
                <a:srgbClr val="FFCF96"/>
              </a:gs>
              <a:gs pos="100000">
                <a:srgbClr val="F8DFB7"/>
              </a:gs>
            </a:gsLst>
            <a:lin ang="16200000" scaled="0"/>
          </a:gra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lock door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Right Arrow 30"/>
          <p:cNvSpPr/>
          <p:nvPr/>
        </p:nvSpPr>
        <p:spPr>
          <a:xfrm>
            <a:off x="4217603" y="2540487"/>
            <a:ext cx="547352" cy="531884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69461" y="2285748"/>
            <a:ext cx="1067483" cy="1289650"/>
          </a:xfrm>
          <a:prstGeom prst="rect">
            <a:avLst/>
          </a:prstGeom>
          <a:blipFill>
            <a:blip r:embed="rId9"/>
            <a:tile tx="0" ty="0" sx="100000" sy="100000" flip="none" algn="tl"/>
          </a:blipFill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4491" y="2469222"/>
            <a:ext cx="802308" cy="7897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0748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rraSwarmTemplate5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TerraSwarmTemplate</Template>
  <TotalTime>2999</TotalTime>
  <Words>64</Words>
  <Application>Microsoft Office PowerPoint</Application>
  <PresentationFormat>On-screen Show (4:3)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(Body)</vt:lpstr>
      <vt:lpstr>Myriad Pro</vt:lpstr>
      <vt:lpstr>TerraSwarmTemplate5</vt:lpstr>
      <vt:lpstr>Accessors: Scalable IoT Programming &lt;name list&gt;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</dc:creator>
  <cp:lastModifiedBy>Beth</cp:lastModifiedBy>
  <cp:revision>68</cp:revision>
  <dcterms:created xsi:type="dcterms:W3CDTF">2016-10-01T18:38:34Z</dcterms:created>
  <dcterms:modified xsi:type="dcterms:W3CDTF">2016-10-12T16:59:30Z</dcterms:modified>
</cp:coreProperties>
</file>